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6" autoAdjust="0"/>
    <p:restoredTop sz="94660"/>
  </p:normalViewPr>
  <p:slideViewPr>
    <p:cSldViewPr snapToGrid="0">
      <p:cViewPr varScale="1">
        <p:scale>
          <a:sx n="46" d="100"/>
          <a:sy n="46" d="100"/>
        </p:scale>
        <p:origin x="19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y\AppData\Local\Microsoft\Windows\INetCache\Content.Outlook\Y261HRQ1\2018-2019%20Club%20Dues%20-%20Templ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11898512685915E-2"/>
          <c:y val="0.62793239006111468"/>
          <c:w val="0.96142869641294837"/>
          <c:h val="0.34428954005401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476" y="2123442"/>
            <a:ext cx="5627823" cy="4883385"/>
          </a:xfrm>
        </p:spPr>
        <p:txBody>
          <a:bodyPr anchor="b"/>
          <a:lstStyle>
            <a:lvl1pPr>
              <a:defRPr sz="6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476" y="7006824"/>
            <a:ext cx="5627823" cy="126341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B200-6A7E-410D-AD08-EA119CC684F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6C1A-ECEB-4F96-B82C-1B09A9F9C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4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7" y="7040861"/>
            <a:ext cx="5627822" cy="831216"/>
          </a:xfrm>
        </p:spPr>
        <p:txBody>
          <a:bodyPr anchor="b">
            <a:normAutofit/>
          </a:bodyPr>
          <a:lstStyle>
            <a:lvl1pPr algn="l">
              <a:defRPr sz="2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6476" y="1005840"/>
            <a:ext cx="5627823" cy="533964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7" y="7872077"/>
            <a:ext cx="5627821" cy="724111"/>
          </a:xfrm>
        </p:spPr>
        <p:txBody>
          <a:bodyPr>
            <a:normAutofit/>
          </a:bodyPr>
          <a:lstStyle>
            <a:lvl1pPr marL="0" indent="0">
              <a:buNone/>
              <a:defRPr sz="102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B200-6A7E-410D-AD08-EA119CC684F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6C1A-ECEB-4F96-B82C-1B09A9F9C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1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6" y="2123440"/>
            <a:ext cx="5627823" cy="2905760"/>
          </a:xfrm>
        </p:spPr>
        <p:txBody>
          <a:bodyPr/>
          <a:lstStyle>
            <a:lvl1pPr>
              <a:defRPr sz="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6" y="5364480"/>
            <a:ext cx="5627823" cy="3464560"/>
          </a:xfrm>
        </p:spPr>
        <p:txBody>
          <a:bodyPr anchor="ctr">
            <a:normAutofit/>
          </a:bodyPr>
          <a:lstStyle>
            <a:lvl1pPr marL="0" indent="0">
              <a:buNone/>
              <a:defRPr sz="153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B200-6A7E-410D-AD08-EA119CC684F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6C1A-ECEB-4F96-B82C-1B09A9F9C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0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198" y="2123440"/>
            <a:ext cx="5100892" cy="3407615"/>
          </a:xfrm>
        </p:spPr>
        <p:txBody>
          <a:bodyPr/>
          <a:lstStyle>
            <a:lvl1pPr>
              <a:defRPr sz="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30950" y="5531055"/>
            <a:ext cx="4709692" cy="501855"/>
          </a:xfrm>
        </p:spPr>
        <p:txBody>
          <a:bodyPr anchor="t">
            <a:normAutofit/>
          </a:bodyPr>
          <a:lstStyle>
            <a:lvl1pPr marL="0" indent="0">
              <a:buNone/>
              <a:defRPr lang="en-US" sz="119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6" y="6380964"/>
            <a:ext cx="5627823" cy="2458720"/>
          </a:xfrm>
        </p:spPr>
        <p:txBody>
          <a:bodyPr anchor="ctr">
            <a:normAutofit/>
          </a:bodyPr>
          <a:lstStyle>
            <a:lvl1pPr marL="0" indent="0">
              <a:buNone/>
              <a:defRPr sz="153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B200-6A7E-410D-AD08-EA119CC684F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6C1A-ECEB-4F96-B82C-1B09A9F9C6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2813" y="1424505"/>
            <a:ext cx="511352" cy="168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37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9737" y="3833554"/>
            <a:ext cx="511352" cy="168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37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834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6" y="4582161"/>
            <a:ext cx="5627823" cy="2424664"/>
          </a:xfrm>
        </p:spPr>
        <p:txBody>
          <a:bodyPr anchor="b"/>
          <a:lstStyle>
            <a:lvl1pPr algn="l">
              <a:defRPr sz="3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76" y="7006825"/>
            <a:ext cx="5627823" cy="1261920"/>
          </a:xfrm>
        </p:spPr>
        <p:txBody>
          <a:bodyPr anchor="t"/>
          <a:lstStyle>
            <a:lvl1pPr marL="0" indent="0" algn="l">
              <a:buNone/>
              <a:defRPr sz="1700" cap="none">
                <a:solidFill>
                  <a:schemeClr val="accent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B200-6A7E-410D-AD08-EA119CC684F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6C1A-ECEB-4F96-B82C-1B09A9F9C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5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09" y="2905760"/>
            <a:ext cx="187911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16054" y="3911600"/>
            <a:ext cx="1866671" cy="5264362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76478" y="2905760"/>
            <a:ext cx="1872341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69749" y="3911600"/>
            <a:ext cx="1879070" cy="5264362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3180" y="2905760"/>
            <a:ext cx="1869709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543180" y="3911600"/>
            <a:ext cx="1869709" cy="5264362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376034" y="3129280"/>
            <a:ext cx="0" cy="581152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39576" y="3129280"/>
            <a:ext cx="0" cy="58180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B200-6A7E-410D-AD08-EA119CC684F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6C1A-ECEB-4F96-B82C-1B09A9F9C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18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054" y="6234725"/>
            <a:ext cx="1874770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16054" y="3241040"/>
            <a:ext cx="1874770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16054" y="7079911"/>
            <a:ext cx="1874770" cy="966811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80123" y="6234725"/>
            <a:ext cx="186869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80122" y="3241040"/>
            <a:ext cx="1868696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79260" y="7079910"/>
            <a:ext cx="1871171" cy="966811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3180" y="6234725"/>
            <a:ext cx="1869709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43179" y="3241040"/>
            <a:ext cx="1869709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543101" y="7079907"/>
            <a:ext cx="1872185" cy="966811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376034" y="3129280"/>
            <a:ext cx="0" cy="581152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39576" y="3129280"/>
            <a:ext cx="0" cy="58180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B200-6A7E-410D-AD08-EA119CC684F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6C1A-ECEB-4F96-B82C-1B09A9F9C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81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B200-6A7E-410D-AD08-EA119CC684F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6C1A-ECEB-4F96-B82C-1B09A9F9C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62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95315" y="630981"/>
            <a:ext cx="1117574" cy="8544983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6054" y="1134034"/>
            <a:ext cx="4733490" cy="8041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B200-6A7E-410D-AD08-EA119CC684F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6C1A-ECEB-4F96-B82C-1B09A9F9C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9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B200-6A7E-410D-AD08-EA119CC684F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6C1A-ECEB-4F96-B82C-1B09A9F9C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5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7" y="4197210"/>
            <a:ext cx="5627822" cy="2809616"/>
          </a:xfrm>
        </p:spPr>
        <p:txBody>
          <a:bodyPr anchor="b"/>
          <a:lstStyle>
            <a:lvl1pPr algn="l">
              <a:defRPr sz="3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76" y="7006825"/>
            <a:ext cx="5627823" cy="1261920"/>
          </a:xfrm>
        </p:spPr>
        <p:txBody>
          <a:bodyPr anchor="t"/>
          <a:lstStyle>
            <a:lvl1pPr marL="0" indent="0" algn="l">
              <a:buNone/>
              <a:defRPr sz="1700" cap="all">
                <a:solidFill>
                  <a:schemeClr val="accent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B200-6A7E-410D-AD08-EA119CC684F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6C1A-ECEB-4F96-B82C-1B09A9F9C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8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5" y="3022179"/>
            <a:ext cx="2803396" cy="6153786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5679" y="3015604"/>
            <a:ext cx="2803398" cy="6160359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B200-6A7E-410D-AD08-EA119CC684F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6C1A-ECEB-4F96-B82C-1B09A9F9C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9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545" y="2794000"/>
            <a:ext cx="2803395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545" y="3688080"/>
            <a:ext cx="2803396" cy="5487882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5680" y="2794000"/>
            <a:ext cx="280339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05680" y="3688080"/>
            <a:ext cx="2803396" cy="5487882"/>
          </a:xfrm>
        </p:spPr>
        <p:txBody>
          <a:bodyPr>
            <a:normAutofit/>
          </a:bodyPr>
          <a:lstStyle>
            <a:lvl1pPr>
              <a:defRPr sz="1530"/>
            </a:lvl1pPr>
            <a:lvl2pPr>
              <a:defRPr sz="1360"/>
            </a:lvl2pPr>
            <a:lvl3pPr>
              <a:defRPr sz="119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B200-6A7E-410D-AD08-EA119CC684F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6C1A-ECEB-4F96-B82C-1B09A9F9C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B200-6A7E-410D-AD08-EA119CC684F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6C1A-ECEB-4F96-B82C-1B09A9F9C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9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B200-6A7E-410D-AD08-EA119CC684F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6C1A-ECEB-4F96-B82C-1B09A9F9C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5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75" y="2123440"/>
            <a:ext cx="2168743" cy="2123440"/>
          </a:xfrm>
        </p:spPr>
        <p:txBody>
          <a:bodyPr anchor="b"/>
          <a:lstStyle>
            <a:lvl1pPr algn="l">
              <a:defRPr sz="2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0988" y="2123440"/>
            <a:ext cx="3313311" cy="6705600"/>
          </a:xfrm>
        </p:spPr>
        <p:txBody>
          <a:bodyPr anchor="ctr">
            <a:normAutofit/>
          </a:bodyPr>
          <a:lstStyle>
            <a:lvl1pPr>
              <a:defRPr sz="1700"/>
            </a:lvl1pPr>
            <a:lvl2pPr>
              <a:defRPr sz="1530"/>
            </a:lvl2pPr>
            <a:lvl3pPr>
              <a:defRPr sz="1360"/>
            </a:lvl3pPr>
            <a:lvl4pPr>
              <a:defRPr sz="1190"/>
            </a:lvl4pPr>
            <a:lvl5pPr>
              <a:defRPr sz="1190"/>
            </a:lvl5pPr>
            <a:lvl6pPr>
              <a:defRPr sz="1190"/>
            </a:lvl6pPr>
            <a:lvl7pPr>
              <a:defRPr sz="1190"/>
            </a:lvl7pPr>
            <a:lvl8pPr>
              <a:defRPr sz="1190"/>
            </a:lvl8pPr>
            <a:lvl9pPr>
              <a:defRPr sz="11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5" y="4589613"/>
            <a:ext cx="2168743" cy="4246879"/>
          </a:xfrm>
        </p:spPr>
        <p:txBody>
          <a:bodyPr/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B200-6A7E-410D-AD08-EA119CC684F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6C1A-ECEB-4F96-B82C-1B09A9F9C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808" y="2719482"/>
            <a:ext cx="3247573" cy="2309718"/>
          </a:xfrm>
        </p:spPr>
        <p:txBody>
          <a:bodyPr anchor="b">
            <a:normAutofit/>
          </a:bodyPr>
          <a:lstStyle>
            <a:lvl1pPr algn="l">
              <a:defRPr sz="30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1490" y="1676400"/>
            <a:ext cx="2040786" cy="6705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75" y="5364480"/>
            <a:ext cx="3242519" cy="2011680"/>
          </a:xfrm>
        </p:spPr>
        <p:txBody>
          <a:bodyPr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B200-6A7E-410D-AD08-EA119CC684F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6C1A-ECEB-4F96-B82C-1B09A9F9C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7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354517" y="2458720"/>
            <a:ext cx="2396490" cy="41351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836357" y="-670560"/>
            <a:ext cx="1360170" cy="23469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5354517" y="8940800"/>
            <a:ext cx="842010" cy="145288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30890" y="3911600"/>
            <a:ext cx="3562350" cy="6146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713820" y="4246880"/>
            <a:ext cx="2007870" cy="34645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2004" y="663986"/>
            <a:ext cx="5997073" cy="2054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545" y="3010957"/>
            <a:ext cx="5704906" cy="615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6065306" y="2752701"/>
            <a:ext cx="1452879" cy="1943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3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21B200-6A7E-410D-AD08-EA119CC684F7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4108232" y="4856781"/>
            <a:ext cx="5661033" cy="1943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3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1467" y="433747"/>
            <a:ext cx="534491" cy="1125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38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F6C1A-ECEB-4F96-B82C-1B09A9F9C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76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388620" rtl="0" eaLnBrk="1" latinLnBrk="0" hangingPunct="1">
        <a:spcBef>
          <a:spcPct val="0"/>
        </a:spcBef>
        <a:buNone/>
        <a:defRPr sz="357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1465" indent="-291465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631508" indent="-242888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3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97155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6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36017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74879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13741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52603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91465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303270" indent="-194310" algn="l" defTabSz="388620" rtl="0" eaLnBrk="1" latinLnBrk="0" hangingPunct="1">
        <a:spcBef>
          <a:spcPts val="8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Vikram.Golchha.2020@marshall.usc.edu" TargetMode="External"/><Relationship Id="rId13" Type="http://schemas.openxmlformats.org/officeDocument/2006/relationships/image" Target="../media/image3.jpeg"/><Relationship Id="rId18" Type="http://schemas.openxmlformats.org/officeDocument/2006/relationships/image" Target="../media/image8.jpeg"/><Relationship Id="rId3" Type="http://schemas.openxmlformats.org/officeDocument/2006/relationships/hyperlink" Target="mailto:Prateek.Mahadik.2020@marshall.usc.edu" TargetMode="External"/><Relationship Id="rId21" Type="http://schemas.openxmlformats.org/officeDocument/2006/relationships/image" Target="../media/image11.jpeg"/><Relationship Id="rId7" Type="http://schemas.openxmlformats.org/officeDocument/2006/relationships/hyperlink" Target="mailto:Aditi.Bhonsle.2020@marshall.usc.edu" TargetMode="External"/><Relationship Id="rId12" Type="http://schemas.openxmlformats.org/officeDocument/2006/relationships/chart" Target="../charts/chart1.xml"/><Relationship Id="rId17" Type="http://schemas.openxmlformats.org/officeDocument/2006/relationships/image" Target="../media/image7.jpeg"/><Relationship Id="rId2" Type="http://schemas.openxmlformats.org/officeDocument/2006/relationships/image" Target="../media/image2.jpeg"/><Relationship Id="rId16" Type="http://schemas.openxmlformats.org/officeDocument/2006/relationships/image" Target="../media/image6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ashi.Bagadia.2020@marshall.usc.edu" TargetMode="External"/><Relationship Id="rId11" Type="http://schemas.openxmlformats.org/officeDocument/2006/relationships/hyperlink" Target="mailto:Manoj.Aggarwal.2020@marshall.usc.edu" TargetMode="External"/><Relationship Id="rId5" Type="http://schemas.openxmlformats.org/officeDocument/2006/relationships/hyperlink" Target="mailto:Danielle.Zhou.2020@marshall.usc.edu" TargetMode="External"/><Relationship Id="rId15" Type="http://schemas.openxmlformats.org/officeDocument/2006/relationships/image" Target="../media/image5.jpeg"/><Relationship Id="rId23" Type="http://schemas.openxmlformats.org/officeDocument/2006/relationships/image" Target="../media/image13.jpeg"/><Relationship Id="rId10" Type="http://schemas.openxmlformats.org/officeDocument/2006/relationships/hyperlink" Target="mailto:Xin.li.2020@marshall.usc.edu" TargetMode="External"/><Relationship Id="rId19" Type="http://schemas.openxmlformats.org/officeDocument/2006/relationships/image" Target="../media/image9.jpeg"/><Relationship Id="rId4" Type="http://schemas.openxmlformats.org/officeDocument/2006/relationships/hyperlink" Target="mailto:Kristina.Hintzen.2020@marshall.usc.edu" TargetMode="External"/><Relationship Id="rId9" Type="http://schemas.openxmlformats.org/officeDocument/2006/relationships/hyperlink" Target="mailto:HyunJung.Oh.2020@marshall.usc.edu" TargetMode="External"/><Relationship Id="rId14" Type="http://schemas.openxmlformats.org/officeDocument/2006/relationships/image" Target="../media/image4.png"/><Relationship Id="rId2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85E197-C3A7-42DF-8C02-D0BFF1E73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1165293"/>
            <a:ext cx="7781925" cy="125730"/>
          </a:xfrm>
          <a:prstGeom prst="rect">
            <a:avLst/>
          </a:prstGeom>
          <a:solidFill>
            <a:srgbClr val="B31F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2880" tIns="91440" rIns="182880" bIns="9144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89FB393-1FF1-4ABE-8AE1-78602480A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" y="-817921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32">
            <a:extLst>
              <a:ext uri="{FF2B5EF4-FFF2-40B4-BE49-F238E27FC236}">
                <a16:creationId xmlns:a16="http://schemas.microsoft.com/office/drawing/2014/main" id="{35772F88-3200-4406-B8F7-2E865FAB1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24" y="9580159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73EF461-570A-4AB1-993D-A9136F385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732" y="9339942"/>
            <a:ext cx="26789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zh-TW" sz="1200" b="0" i="0" u="none" strike="noStrike" cap="none" normalizeH="0" baseline="0" dirty="0">
                <a:ln>
                  <a:noFill/>
                </a:ln>
                <a:solidFill>
                  <a:srgbClr val="B31F3B"/>
                </a:solidFill>
                <a:effectLst/>
                <a:ea typeface="PMingLiU" panose="02020500000000000000" pitchFamily="18" charset="-120"/>
                <a:cs typeface="Arial" panose="020B0604020202020204" pitchFamily="34" charset="0"/>
              </a:rPr>
              <a:t>http://clubs.marshall.usc.edu/</a:t>
            </a:r>
            <a:r>
              <a:rPr lang="en-US" altLang="zh-TW" sz="1200" dirty="0">
                <a:solidFill>
                  <a:srgbClr val="B31F3B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mgsa.ft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12BDECF9-9EE3-461F-80EF-1611AEAF0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347" y="1332661"/>
            <a:ext cx="3545352" cy="7881549"/>
          </a:xfrm>
          <a:prstGeom prst="rect">
            <a:avLst/>
          </a:prstGeom>
          <a:solidFill>
            <a:schemeClr val="bg1">
              <a:lumMod val="95000"/>
              <a:lumOff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2880" tIns="137160" rIns="182880" bIns="137160" anchor="t" anchorCtr="0" upright="1">
            <a:noAutofit/>
          </a:bodyPr>
          <a:lstStyle/>
          <a:p>
            <a:pPr marL="9525"/>
            <a:r>
              <a:rPr lang="en-US" sz="1600" b="1" dirty="0">
                <a:solidFill>
                  <a:srgbClr val="B31F3B"/>
                </a:solidFill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GSCC Board</a:t>
            </a:r>
          </a:p>
          <a:p>
            <a:pPr marL="9525"/>
            <a:endParaRPr lang="en-US" b="1" dirty="0">
              <a:solidFill>
                <a:srgbClr val="B31F3B"/>
              </a:solidFill>
              <a:latin typeface="Arial" panose="020B0604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688975"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Prateek Mahadik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lvl="2"/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President 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lvl="2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Prateek.Mahadik.2020@marshall.usc.edu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lvl="2"/>
            <a:endParaRPr lang="en-US" sz="900" b="1" dirty="0"/>
          </a:p>
          <a:p>
            <a:pPr marL="688975" lvl="2"/>
            <a:endParaRPr lang="en-US" sz="1100" b="1" dirty="0"/>
          </a:p>
          <a:p>
            <a:pPr marL="688975"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Kristina Hintzen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lvl="2"/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VP of Industry Outreach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lvl="2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Kristina.Hintzen.2020@marshall.usc.edu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lvl="2"/>
            <a:endParaRPr lang="en-US" sz="1600" dirty="0"/>
          </a:p>
          <a:p>
            <a:pPr marL="688975"/>
            <a:endParaRPr lang="en-US" sz="500" b="1" dirty="0"/>
          </a:p>
          <a:p>
            <a:pPr marL="688975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Danielle Zhou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/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VP of Alumni Relations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Danielle.Zhou.2020@marshall.usc.edu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/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Rashi Bagadia</a:t>
            </a:r>
          </a:p>
          <a:p>
            <a:pPr marL="688975"/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VP of Finance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Rashi.Bagadia.2020@marshall.usc.edu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/>
            <a:endParaRPr lang="en-US" sz="2000" b="1" dirty="0"/>
          </a:p>
          <a:p>
            <a:pPr marL="688975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Aditi Bhonsle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/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VP of Student Affairs (On-campus)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Aditi.Bhonsle.2020@marshall.usc.edu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/>
            <a:endParaRPr lang="en-US" dirty="0"/>
          </a:p>
          <a:p>
            <a:pPr marL="688975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Vikram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Golcha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/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VP of Administration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Vikram.Golchha.2020@marshall.usc.edu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/>
            <a:br>
              <a:rPr lang="en-US" sz="800" dirty="0"/>
            </a:br>
            <a:endParaRPr lang="en-US" sz="1400" dirty="0"/>
          </a:p>
          <a:p>
            <a:pPr marL="688975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Joan Oh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/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VP of Student Affairs (Online)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HyunJung.Oh.2020@marshall.usc.edu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/>
            <a:endParaRPr lang="en-US" sz="1400" i="1" dirty="0"/>
          </a:p>
          <a:p>
            <a:pPr marL="688975" lvl="0"/>
            <a:b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Xin Li (Kaylee)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lvl="0"/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VP of Events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lvl="0"/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Xin.li.2020@marshall.usc.edu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lvl="0"/>
            <a:br>
              <a:rPr lang="en-US" sz="1200" i="1" dirty="0">
                <a:solidFill>
                  <a:prstClr val="black"/>
                </a:solidFill>
              </a:rPr>
            </a:br>
            <a:br>
              <a:rPr lang="en-US" sz="1200" i="1" dirty="0">
                <a:solidFill>
                  <a:prstClr val="black"/>
                </a:solidFill>
              </a:rPr>
            </a:b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Manoj Aggarwal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lvl="0"/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VP of Communications</a:t>
            </a:r>
          </a:p>
          <a:p>
            <a:pPr marL="688975" lvl="0"/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Manoj.Aggarwal.2020@marshall.usc.edu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lvl="0"/>
            <a:endParaRPr lang="en-US" sz="1200" i="1" dirty="0">
              <a:solidFill>
                <a:prstClr val="black"/>
              </a:solidFill>
            </a:endParaRPr>
          </a:p>
          <a:p>
            <a:pPr marL="688975" lvl="0"/>
            <a:endParaRPr lang="en-US" sz="1200" i="1" dirty="0">
              <a:solidFill>
                <a:prstClr val="black"/>
              </a:solidFill>
            </a:endParaRPr>
          </a:p>
          <a:p>
            <a:pPr marL="688975"/>
            <a:endParaRPr lang="en-US" sz="1200" i="1" dirty="0"/>
          </a:p>
          <a:p>
            <a:pPr marL="688975"/>
            <a:endParaRPr lang="en-US" sz="1200" i="1" dirty="0"/>
          </a:p>
          <a:p>
            <a:pPr marL="688975"/>
            <a:br>
              <a:rPr lang="en-US" sz="1200" i="1" dirty="0"/>
            </a:br>
            <a:endParaRPr lang="en-US" sz="1200" dirty="0"/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9E4F4E45-262B-42C5-BBA8-FF0317D53D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902405"/>
              </p:ext>
            </p:extLst>
          </p:nvPr>
        </p:nvGraphicFramePr>
        <p:xfrm>
          <a:off x="438093" y="8053219"/>
          <a:ext cx="3445725" cy="200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8" name="Text Box 4">
            <a:extLst>
              <a:ext uri="{FF2B5EF4-FFF2-40B4-BE49-F238E27FC236}">
                <a16:creationId xmlns:a16="http://schemas.microsoft.com/office/drawing/2014/main" id="{7B264F25-9154-1F46-A2E6-399596FFC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43" y="1352644"/>
            <a:ext cx="3562350" cy="30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1600" b="1" dirty="0">
                <a:solidFill>
                  <a:srgbClr val="B31F3B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About Us</a:t>
            </a:r>
            <a:br>
              <a:rPr lang="en-US" sz="1600" b="1" dirty="0">
                <a:solidFill>
                  <a:srgbClr val="850D17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sz="1100" b="1" dirty="0">
                <a:solidFill>
                  <a:srgbClr val="850D17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Marshall Global Supply Chain Club (GSCC) serves as advocates for full-time GSCM students to the administration and faculty. We collaborate with a variety of groups within Marshall and USC, including the Center for Global Supply Chain Office, Career Resource Center (CRC), Graduate Student Government (GSG), and Marshall student-led organizations.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Through forums and open communication with full-time and online classmates, we identify key areas for improvement within the Marshall community and implement changes to move the program forward and improve the future and wellness of Marshall.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13748-F939-744D-A4DE-077E9930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23" y="4649858"/>
            <a:ext cx="3552190" cy="1205534"/>
          </a:xfrm>
          <a:prstGeom prst="rect">
            <a:avLst/>
          </a:prstGeom>
          <a:solidFill>
            <a:srgbClr val="FFC4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2880" tIns="91440" rIns="182880" bIns="13716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rgbClr val="B31F3B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Contact Us</a:t>
            </a:r>
            <a:endParaRPr lang="en-US" sz="11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Feel free to reach out to any of our board members for more information about GSCC’s role or leadership positions within Marshall. 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97401CCE-1B79-544A-A604-B5464FC81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11" y="6060499"/>
            <a:ext cx="3562350" cy="326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rgbClr val="B31F3B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Get Involved – Be a Core Rep!</a:t>
            </a:r>
            <a:endParaRPr lang="en-US" sz="1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First year students interested in getting involved in the fall semester can apply to be core representatives in the following areas: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Alumni Relations, </a:t>
            </a:r>
            <a:br>
              <a:rPr lang="en-US" sz="1200" b="1" i="1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1200" b="1" i="1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Industry Outreach, Finance, Student Affairs, Events, Administration, Communications</a:t>
            </a:r>
          </a:p>
          <a:p>
            <a:pPr marL="171450" indent="-17145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Core Rep positions will be appointed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in the Fall for the Class of 2021.</a:t>
            </a:r>
          </a:p>
          <a:p>
            <a:pPr marL="171450" indent="-17145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Elections for GSCC are held at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the start of the Fall Semester 2020.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60" y="84138"/>
            <a:ext cx="840938" cy="8409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CA932B-F6AA-4B22-A2CC-3C9E7B8B0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2" y="-7209"/>
            <a:ext cx="1714499" cy="12572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EB0FDFB-09AD-4A67-A0E7-B1EAD7523D3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80" y="1946107"/>
            <a:ext cx="654050" cy="6540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E2B13A6-A1B4-4D17-90EE-744C27C190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87" y="2724899"/>
            <a:ext cx="654049" cy="6223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4ADD57C-154C-411F-B95B-0745A22A905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18" y="3567433"/>
            <a:ext cx="647700" cy="6477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1FF4D6E-37B7-496A-94A6-E3D75D45D6F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99" y="4445645"/>
            <a:ext cx="654050" cy="6540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E2F42A8-30F9-474E-8C4B-2E056AE95BF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90" y="5261296"/>
            <a:ext cx="641350" cy="6413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A970DD7-3545-4795-809F-BF169F778F0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90" y="6042233"/>
            <a:ext cx="647700" cy="6477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C228B59-6EA2-4C7E-BEB1-B8421D37030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40" y="6840819"/>
            <a:ext cx="641350" cy="61933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B5F87BD-A952-412D-9314-46EC986E9EA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28" y="7680390"/>
            <a:ext cx="654050" cy="6540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D7FFD09-2AE1-4301-93C7-26633D88464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18" y="8554674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0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E74F6-139A-4371-818D-C65D4343A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Events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74A38AE-2A63-43A2-9F5A-5922247F2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8" y="3185643"/>
            <a:ext cx="2799372" cy="2235232"/>
          </a:xfrm>
        </p:spPr>
      </p:pic>
      <p:pic>
        <p:nvPicPr>
          <p:cNvPr id="7" name="Picture 6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702B72D1-2AC3-46E0-B1BA-BA1ED7281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7" y="5614122"/>
            <a:ext cx="7303538" cy="4291878"/>
          </a:xfrm>
          <a:prstGeom prst="rect">
            <a:avLst/>
          </a:prstGeom>
        </p:spPr>
      </p:pic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C36285E-8CE5-444E-8C93-2BB6068FE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28" y="1253428"/>
            <a:ext cx="4548072" cy="41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61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1588</TotalTime>
  <Words>384</Words>
  <Application>Microsoft Office PowerPoint</Application>
  <PresentationFormat>Custom</PresentationFormat>
  <Paragraphs>53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Wingdings</vt:lpstr>
      <vt:lpstr>Wingdings 3</vt:lpstr>
      <vt:lpstr>Ion</vt:lpstr>
      <vt:lpstr>PowerPoint Presentation</vt:lpstr>
      <vt:lpstr>Past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Candace.Lee.2020@marshall.usc.edu</dc:creator>
  <cp:lastModifiedBy>Mahadik, Prateek</cp:lastModifiedBy>
  <cp:revision>27</cp:revision>
  <dcterms:created xsi:type="dcterms:W3CDTF">2018-04-25T22:59:21Z</dcterms:created>
  <dcterms:modified xsi:type="dcterms:W3CDTF">2020-07-31T18:39:56Z</dcterms:modified>
</cp:coreProperties>
</file>