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30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772400" cy="128016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1280160"/>
            <a:ext cx="7772400" cy="109728"/>
          </a:xfrm>
          <a:prstGeom prst="rect">
            <a:avLst/>
          </a:prstGeom>
          <a:solidFill>
            <a:srgbClr val="FFC7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137160"/>
            <a:ext cx="2511008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4000" b="1" dirty="0">
                <a:solidFill>
                  <a:srgbClr val="FFFFFF"/>
                </a:solidFill>
                <a:latin typeface="Arial"/>
              </a:rPr>
              <a:t>USC </a:t>
            </a:r>
            <a:r>
              <a:rPr lang="en-US" sz="4000" b="1" dirty="0">
                <a:solidFill>
                  <a:srgbClr val="FFFFFF"/>
                </a:solidFill>
                <a:latin typeface="Arial"/>
              </a:rPr>
              <a:t>MVA</a:t>
            </a:r>
            <a:endParaRPr sz="4000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" y="685800"/>
            <a:ext cx="70408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000" b="1">
                <a:solidFill>
                  <a:srgbClr val="FFC72C"/>
                </a:solidFill>
                <a:latin typeface="Arial"/>
              </a:rPr>
              <a:t>SKYDIVING DAY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86585"/>
            <a:ext cx="3383280" cy="1188720"/>
          </a:xfrm>
          <a:prstGeom prst="rect">
            <a:avLst/>
          </a:prstGeom>
          <a:solidFill>
            <a:srgbClr val="FFC72C"/>
          </a:solidFill>
          <a:ln w="25400">
            <a:solidFill>
              <a:srgbClr val="99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200" b="1" dirty="0">
                <a:solidFill>
                  <a:srgbClr val="990000"/>
                </a:solidFill>
                <a:latin typeface="Arial"/>
              </a:rPr>
              <a:t>FRIDAY</a:t>
            </a:r>
          </a:p>
          <a:p>
            <a:pPr algn="ctr"/>
            <a:r>
              <a:rPr sz="3400" b="1" dirty="0">
                <a:solidFill>
                  <a:srgbClr val="990000"/>
                </a:solidFill>
                <a:latin typeface="Arial"/>
              </a:rPr>
              <a:t>NOVEMBER 21</a:t>
            </a:r>
          </a:p>
        </p:txBody>
      </p:sp>
      <p:sp>
        <p:nvSpPr>
          <p:cNvPr id="7" name="Rectangle 6"/>
          <p:cNvSpPr/>
          <p:nvPr/>
        </p:nvSpPr>
        <p:spPr>
          <a:xfrm>
            <a:off x="4220817" y="1479260"/>
            <a:ext cx="3291840" cy="2743200"/>
          </a:xfrm>
          <a:prstGeom prst="rect">
            <a:avLst/>
          </a:prstGeom>
          <a:noFill/>
          <a:ln w="25400">
            <a:solidFill>
              <a:srgbClr val="99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dirty="0">
                <a:latin typeface="Arial"/>
              </a:rPr>
              <a:t>Add photo here
(Insert a skydiving image)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971800"/>
            <a:ext cx="33832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200" b="1">
                <a:solidFill>
                  <a:srgbClr val="222222"/>
                </a:solidFill>
                <a:latin typeface="Arial"/>
              </a:rPr>
              <a:t>Event Details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383280"/>
            <a:ext cx="7315200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dirty="0">
                <a:solidFill>
                  <a:srgbClr val="222222"/>
                </a:solidFill>
                <a:latin typeface="Arial"/>
              </a:rPr>
              <a:t>Time: </a:t>
            </a:r>
            <a:r>
              <a:rPr lang="en-US" sz="1400" dirty="0">
                <a:solidFill>
                  <a:srgbClr val="222222"/>
                </a:solidFill>
                <a:latin typeface="Arial"/>
              </a:rPr>
              <a:t>10</a:t>
            </a:r>
            <a:r>
              <a:rPr sz="1400" dirty="0">
                <a:solidFill>
                  <a:srgbClr val="222222"/>
                </a:solidFill>
                <a:latin typeface="Arial"/>
              </a:rPr>
              <a:t>:00 AM – </a:t>
            </a:r>
            <a:r>
              <a:rPr lang="en-US" sz="1400" dirty="0">
                <a:solidFill>
                  <a:srgbClr val="222222"/>
                </a:solidFill>
                <a:latin typeface="Arial"/>
              </a:rPr>
              <a:t>3</a:t>
            </a:r>
            <a:r>
              <a:rPr sz="1400" dirty="0">
                <a:solidFill>
                  <a:srgbClr val="222222"/>
                </a:solidFill>
                <a:latin typeface="Arial"/>
              </a:rPr>
              <a:t>:00 PM</a:t>
            </a:r>
          </a:p>
          <a:p>
            <a:endParaRPr sz="1400" dirty="0">
              <a:solidFill>
                <a:srgbClr val="222222"/>
              </a:solidFill>
              <a:latin typeface="Arial"/>
            </a:endParaRPr>
          </a:p>
          <a:p>
            <a:r>
              <a:rPr sz="1400" dirty="0">
                <a:solidFill>
                  <a:srgbClr val="222222"/>
                </a:solidFill>
                <a:latin typeface="Arial"/>
              </a:rPr>
              <a:t>Drop Zone: </a:t>
            </a:r>
            <a:r>
              <a:rPr lang="en-US" sz="1400" dirty="0">
                <a:solidFill>
                  <a:srgbClr val="222222"/>
                </a:solidFill>
                <a:latin typeface="Arial"/>
              </a:rPr>
              <a:t>TBD</a:t>
            </a:r>
            <a:endParaRPr sz="1400" dirty="0">
              <a:solidFill>
                <a:srgbClr val="222222"/>
              </a:solidFill>
              <a:latin typeface="Arial"/>
            </a:endParaRPr>
          </a:p>
          <a:p>
            <a:endParaRPr sz="1400" dirty="0">
              <a:solidFill>
                <a:srgbClr val="222222"/>
              </a:solidFill>
              <a:latin typeface="Arial"/>
            </a:endParaRPr>
          </a:p>
          <a:p>
            <a:r>
              <a:rPr sz="1400" dirty="0">
                <a:solidFill>
                  <a:srgbClr val="222222"/>
                </a:solidFill>
                <a:latin typeface="Arial"/>
              </a:rPr>
              <a:t>Cost: </a:t>
            </a:r>
            <a:r>
              <a:rPr lang="en-US" sz="1400" dirty="0">
                <a:solidFill>
                  <a:srgbClr val="222222"/>
                </a:solidFill>
                <a:latin typeface="Arial"/>
              </a:rPr>
              <a:t>$180	</a:t>
            </a:r>
            <a:r>
              <a:rPr sz="1400" dirty="0">
                <a:solidFill>
                  <a:srgbClr val="222222"/>
                </a:solidFill>
                <a:latin typeface="Arial"/>
              </a:rPr>
              <a:t>•   Deposit: </a:t>
            </a:r>
            <a:r>
              <a:rPr lang="en-US" sz="1400" dirty="0">
                <a:solidFill>
                  <a:srgbClr val="222222"/>
                </a:solidFill>
                <a:latin typeface="Arial"/>
              </a:rPr>
              <a:t>$50 (Goes towards cost)</a:t>
            </a:r>
            <a:endParaRPr sz="1400" dirty="0">
              <a:solidFill>
                <a:srgbClr val="222222"/>
              </a:solidFill>
              <a:latin typeface="Arial"/>
            </a:endParaRPr>
          </a:p>
          <a:p>
            <a:endParaRPr sz="1400" dirty="0">
              <a:solidFill>
                <a:srgbClr val="222222"/>
              </a:solidFill>
              <a:latin typeface="Arial"/>
            </a:endParaRPr>
          </a:p>
          <a:p>
            <a:r>
              <a:rPr sz="1400" dirty="0">
                <a:solidFill>
                  <a:srgbClr val="222222"/>
                </a:solidFill>
                <a:latin typeface="Arial"/>
              </a:rPr>
              <a:t>Eligibility: USC students, alumni, &amp; military‑affiliated community</a:t>
            </a:r>
          </a:p>
          <a:p>
            <a:endParaRPr sz="1400" dirty="0">
              <a:solidFill>
                <a:srgbClr val="222222"/>
              </a:solidFill>
              <a:latin typeface="Arial"/>
            </a:endParaRPr>
          </a:p>
          <a:p>
            <a:r>
              <a:rPr sz="1400" dirty="0">
                <a:solidFill>
                  <a:srgbClr val="222222"/>
                </a:solidFill>
                <a:latin typeface="Arial"/>
              </a:rPr>
              <a:t>Requirements: 18+, valid ID, weight limits apply</a:t>
            </a:r>
            <a:endParaRPr lang="en-US" sz="1400" dirty="0">
              <a:solidFill>
                <a:srgbClr val="222222"/>
              </a:solidFill>
              <a:latin typeface="Arial"/>
            </a:endParaRPr>
          </a:p>
          <a:p>
            <a:endParaRPr sz="1400" dirty="0">
              <a:solidFill>
                <a:srgbClr val="222222"/>
              </a:solidFill>
              <a:latin typeface="Arial"/>
            </a:endParaRPr>
          </a:p>
          <a:p>
            <a:r>
              <a:rPr sz="1400" dirty="0">
                <a:solidFill>
                  <a:srgbClr val="222222"/>
                </a:solidFill>
                <a:latin typeface="Arial"/>
              </a:rPr>
              <a:t>Waiver: Must sign DZ waiver on-site (assumption of risk)</a:t>
            </a:r>
            <a:endParaRPr lang="en-US" sz="1400" dirty="0">
              <a:solidFill>
                <a:srgbClr val="222222"/>
              </a:solidFill>
              <a:latin typeface="Arial"/>
            </a:endParaRPr>
          </a:p>
          <a:p>
            <a:endParaRPr lang="en-US" sz="1400" dirty="0">
              <a:solidFill>
                <a:srgbClr val="222222"/>
              </a:solidFill>
              <a:latin typeface="Arial"/>
            </a:endParaRPr>
          </a:p>
          <a:p>
            <a:r>
              <a:rPr lang="en-US" sz="1400" dirty="0">
                <a:solidFill>
                  <a:srgbClr val="222222"/>
                </a:solidFill>
                <a:latin typeface="Arial"/>
              </a:rPr>
              <a:t>Payment: Pay your deposit to the MVA Club President, Ulysses Burgara, via Zelle at 747-500-4477 or Venmo @Ulysses-Bargara</a:t>
            </a:r>
          </a:p>
          <a:p>
            <a:endParaRPr lang="en-US" sz="1400" dirty="0">
              <a:solidFill>
                <a:srgbClr val="222222"/>
              </a:solidFill>
              <a:latin typeface="Arial"/>
            </a:endParaRPr>
          </a:p>
          <a:p>
            <a:r>
              <a:rPr lang="en-US" sz="1400" dirty="0">
                <a:solidFill>
                  <a:srgbClr val="222222"/>
                </a:solidFill>
                <a:latin typeface="Arial"/>
              </a:rPr>
              <a:t>Transportation: On your own / Carpool matrix will be constructed and published by the organizing board member, Brock Trexler</a:t>
            </a:r>
            <a:endParaRPr sz="1400" dirty="0">
              <a:solidFill>
                <a:srgbClr val="22222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02920" y="7421449"/>
            <a:ext cx="6858000" cy="1097280"/>
          </a:xfrm>
          <a:prstGeom prst="roundRect">
            <a:avLst/>
          </a:prstGeom>
          <a:solidFill>
            <a:srgbClr val="99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200" b="1" dirty="0">
                <a:solidFill>
                  <a:srgbClr val="FFFFFF"/>
                </a:solidFill>
                <a:latin typeface="Arial"/>
              </a:rPr>
              <a:t>RSVP by Nov 1</a:t>
            </a:r>
            <a:r>
              <a:rPr lang="en-US" sz="2200" b="1" dirty="0">
                <a:solidFill>
                  <a:srgbClr val="FFFFFF"/>
                </a:solidFill>
                <a:latin typeface="Arial"/>
              </a:rPr>
              <a:t>4</a:t>
            </a:r>
            <a:r>
              <a:rPr sz="2200" b="1" dirty="0">
                <a:solidFill>
                  <a:srgbClr val="FFFFFF"/>
                </a:solidFill>
                <a:latin typeface="Arial"/>
              </a:rPr>
              <a:t> </a:t>
            </a:r>
            <a:endParaRPr lang="en-US" sz="2200" b="1" dirty="0">
              <a:solidFill>
                <a:srgbClr val="FFFFFF"/>
              </a:solidFill>
              <a:latin typeface="Arial"/>
            </a:endParaRPr>
          </a:p>
          <a:p>
            <a:pPr algn="ctr"/>
            <a:r>
              <a:rPr sz="1400" dirty="0">
                <a:solidFill>
                  <a:srgbClr val="FFFFFF"/>
                </a:solidFill>
                <a:latin typeface="Arial"/>
              </a:rPr>
              <a:t>Sign-up: </a:t>
            </a:r>
            <a:r>
              <a:rPr lang="en-US" sz="1400" dirty="0">
                <a:solidFill>
                  <a:srgbClr val="FFFFFF"/>
                </a:solidFill>
                <a:latin typeface="Arial"/>
              </a:rPr>
              <a:t>Campus Groups | </a:t>
            </a:r>
            <a:r>
              <a:rPr sz="1400" dirty="0">
                <a:solidFill>
                  <a:srgbClr val="FFFFFF"/>
                </a:solidFill>
                <a:latin typeface="Arial"/>
              </a:rPr>
              <a:t>Questions: </a:t>
            </a:r>
            <a:r>
              <a:rPr lang="en-US" sz="1400" dirty="0">
                <a:solidFill>
                  <a:srgbClr val="FFFFFF"/>
                </a:solidFill>
                <a:latin typeface="Arial"/>
              </a:rPr>
              <a:t>951-514-5948</a:t>
            </a:r>
            <a:endParaRPr sz="1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8608100"/>
            <a:ext cx="69494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dirty="0">
                <a:solidFill>
                  <a:srgbClr val="222222"/>
                </a:solidFill>
                <a:latin typeface="Arial"/>
              </a:rPr>
              <a:t>Note: Skydiving is an inherently risky activity. Participants assume all risks and must comply with all drop zone policies and FAA regulations. This event is student-led and not an endorsement by USC.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9601200"/>
            <a:ext cx="7772400" cy="137160"/>
          </a:xfrm>
          <a:prstGeom prst="rect">
            <a:avLst/>
          </a:prstGeom>
          <a:solidFill>
            <a:srgbClr val="FFC7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A yellow helmet with a helmet and a mask&#10;&#10;AI-generated content may be incorrect.">
            <a:extLst>
              <a:ext uri="{FF2B5EF4-FFF2-40B4-BE49-F238E27FC236}">
                <a16:creationId xmlns:a16="http://schemas.microsoft.com/office/drawing/2014/main" id="{6CF06F8E-D202-241B-1FA0-D81724C2B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0817" y="1479259"/>
            <a:ext cx="3291840" cy="27431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173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Owner</dc:creator>
  <cp:keywords/>
  <dc:description>generated using python-pptx</dc:description>
  <cp:lastModifiedBy>Trexler, Brock</cp:lastModifiedBy>
  <cp:revision>5</cp:revision>
  <dcterms:created xsi:type="dcterms:W3CDTF">2013-01-27T09:14:16Z</dcterms:created>
  <dcterms:modified xsi:type="dcterms:W3CDTF">2025-10-29T19:08:47Z</dcterms:modified>
  <cp:category/>
</cp:coreProperties>
</file>